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BAEE8660-3557-47E7-A2A3-5EDF2FA16AD7}">
          <p14:sldIdLst>
            <p14:sldId id="256"/>
            <p14:sldId id="257"/>
            <p14:sldId id="258"/>
            <p14:sldId id="259"/>
            <p14:sldId id="260"/>
            <p14:sldId id="261"/>
            <p14:sldId id="262"/>
            <p14:sldId id="263"/>
            <p14:sldId id="264"/>
            <p14:sldId id="265"/>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59" autoAdjust="0"/>
    <p:restoredTop sz="72826" autoAdjust="0"/>
  </p:normalViewPr>
  <p:slideViewPr>
    <p:cSldViewPr snapToGrid="0" showGuides="1">
      <p:cViewPr varScale="1">
        <p:scale>
          <a:sx n="54" d="100"/>
          <a:sy n="54" d="100"/>
        </p:scale>
        <p:origin x="11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EDCEEA-0D94-47F3-823A-4A959377E88A}" type="datetimeFigureOut">
              <a:rPr lang="en-US" smtClean="0"/>
              <a:t>19-Jul-18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968C1D-B96A-4E12-935E-5F0F038D0160}" type="slidenum">
              <a:rPr lang="en-US" smtClean="0"/>
              <a:t>‹#›</a:t>
            </a:fld>
            <a:endParaRPr lang="en-US"/>
          </a:p>
        </p:txBody>
      </p:sp>
    </p:spTree>
    <p:extLst>
      <p:ext uri="{BB962C8B-B14F-4D97-AF65-F5344CB8AC3E}">
        <p14:creationId xmlns:p14="http://schemas.microsoft.com/office/powerpoint/2010/main" val="18954758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Epinephrine injection is used to treat allergic reactions caused by foods, insect bites, medication and so on.</a:t>
            </a:r>
          </a:p>
          <a:p>
            <a:r>
              <a:rPr lang="en-US" dirty="0" smtClean="0"/>
              <a:t>Epinephrine is in a class of medications called alpha- and beta-adrenergic agonists (sympathomimetic agents).</a:t>
            </a:r>
            <a:endParaRPr lang="en-US" dirty="0"/>
          </a:p>
        </p:txBody>
      </p:sp>
      <p:sp>
        <p:nvSpPr>
          <p:cNvPr id="4" name="Slide Number Placeholder 3"/>
          <p:cNvSpPr>
            <a:spLocks noGrp="1"/>
          </p:cNvSpPr>
          <p:nvPr>
            <p:ph type="sldNum" sz="quarter" idx="10"/>
          </p:nvPr>
        </p:nvSpPr>
        <p:spPr/>
        <p:txBody>
          <a:bodyPr/>
          <a:lstStyle/>
          <a:p>
            <a:fld id="{3A968C1D-B96A-4E12-935E-5F0F038D0160}" type="slidenum">
              <a:rPr lang="en-US" smtClean="0"/>
              <a:t>2</a:t>
            </a:fld>
            <a:endParaRPr lang="en-US"/>
          </a:p>
        </p:txBody>
      </p:sp>
    </p:spTree>
    <p:extLst>
      <p:ext uri="{BB962C8B-B14F-4D97-AF65-F5344CB8AC3E}">
        <p14:creationId xmlns:p14="http://schemas.microsoft.com/office/powerpoint/2010/main" val="36674509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Epinephrine is a emergency treatment of allergic reactions (Type I)</a:t>
            </a:r>
          </a:p>
          <a:p>
            <a:r>
              <a:rPr lang="en-US" dirty="0" smtClean="0"/>
              <a:t>Adrenalin® is available as a single-use 1 mL vial and a multiple-use 30 mL vial. The 1 mL vial is for intramuscular, subcutaneous, and intraocular use. The 30 mL vial is for intramuscular and subcutaneous use only, and is NOT FOR OPHTHALMIC USE </a:t>
            </a:r>
            <a:r>
              <a:rPr lang="en-US" sz="1200" dirty="0" smtClean="0"/>
              <a:t>(Williams &amp; Wilkins, 2014).</a:t>
            </a:r>
            <a:endParaRPr lang="en-US" dirty="0"/>
          </a:p>
        </p:txBody>
      </p:sp>
      <p:sp>
        <p:nvSpPr>
          <p:cNvPr id="4" name="Slide Number Placeholder 3"/>
          <p:cNvSpPr>
            <a:spLocks noGrp="1"/>
          </p:cNvSpPr>
          <p:nvPr>
            <p:ph type="sldNum" sz="quarter" idx="10"/>
          </p:nvPr>
        </p:nvSpPr>
        <p:spPr/>
        <p:txBody>
          <a:bodyPr/>
          <a:lstStyle/>
          <a:p>
            <a:fld id="{3A968C1D-B96A-4E12-935E-5F0F038D0160}" type="slidenum">
              <a:rPr lang="en-US" smtClean="0"/>
              <a:t>3</a:t>
            </a:fld>
            <a:endParaRPr lang="en-US"/>
          </a:p>
        </p:txBody>
      </p:sp>
    </p:spTree>
    <p:extLst>
      <p:ext uri="{BB962C8B-B14F-4D97-AF65-F5344CB8AC3E}">
        <p14:creationId xmlns:p14="http://schemas.microsoft.com/office/powerpoint/2010/main" val="524378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Adults And Children 30 kg (66 </a:t>
            </a:r>
            <a:r>
              <a:rPr lang="en-US" dirty="0" err="1" smtClean="0"/>
              <a:t>lbs</a:t>
            </a:r>
            <a:r>
              <a:rPr lang="en-US" dirty="0" smtClean="0"/>
              <a:t>) Or More</a:t>
            </a:r>
          </a:p>
          <a:p>
            <a:pPr>
              <a:buFontTx/>
              <a:buChar char="-"/>
            </a:pPr>
            <a:r>
              <a:rPr lang="en-US" dirty="0" smtClean="0"/>
              <a:t>0.3 to 0.5 mg (0.3 mL to 0.5 mL) of undiluted Adrenalin® administered intramuscularly or subcutaneously in the anterolateral aspect of the thigh, up to a maximum of 0.5 mg (0.5 mL) per injection, repeated every 5 to 10 minutes as necessary. Monitor clinically for reaction severity and cardiac effects.</a:t>
            </a:r>
          </a:p>
          <a:p>
            <a:pPr>
              <a:buFontTx/>
              <a:buChar char="-"/>
            </a:pPr>
            <a:endParaRPr lang="en-US" dirty="0" smtClean="0"/>
          </a:p>
          <a:p>
            <a:r>
              <a:rPr lang="en-US" dirty="0" smtClean="0"/>
              <a:t>Children Less Than 30 kg (66 </a:t>
            </a:r>
            <a:r>
              <a:rPr lang="en-US" dirty="0" err="1" smtClean="0"/>
              <a:t>lbs</a:t>
            </a:r>
            <a:r>
              <a:rPr lang="en-US" dirty="0" smtClean="0"/>
              <a:t>)</a:t>
            </a:r>
          </a:p>
          <a:p>
            <a:pPr marL="0" indent="0">
              <a:buNone/>
            </a:pPr>
            <a:r>
              <a:rPr lang="en-US" dirty="0" smtClean="0"/>
              <a:t>0.01 mg/kg (0.01 mL/kg) of undiluted Adrenalin® administered intramuscularly or subcutaneously in the anterolateral aspect of the thigh, up to a maximum of 0.3 mg (0.3 mL) per injection, repeated every 5 to 10 minutes as necessary. Monitor clinically for reaction severity and cardiac effects</a:t>
            </a:r>
            <a:r>
              <a:rPr lang="en-US" baseline="0" dirty="0" smtClean="0"/>
              <a:t> </a:t>
            </a:r>
            <a:r>
              <a:rPr lang="en-US" sz="1200" dirty="0" smtClean="0"/>
              <a:t>(Williams &amp; Wilkins, 2014)</a:t>
            </a:r>
            <a:r>
              <a:rPr lang="en-US" dirty="0" smtClean="0"/>
              <a:t>.</a:t>
            </a:r>
          </a:p>
          <a:p>
            <a:endParaRPr lang="en-US" dirty="0"/>
          </a:p>
        </p:txBody>
      </p:sp>
      <p:sp>
        <p:nvSpPr>
          <p:cNvPr id="4" name="Slide Number Placeholder 3"/>
          <p:cNvSpPr>
            <a:spLocks noGrp="1"/>
          </p:cNvSpPr>
          <p:nvPr>
            <p:ph type="sldNum" sz="quarter" idx="10"/>
          </p:nvPr>
        </p:nvSpPr>
        <p:spPr/>
        <p:txBody>
          <a:bodyPr/>
          <a:lstStyle/>
          <a:p>
            <a:fld id="{3A968C1D-B96A-4E12-935E-5F0F038D0160}" type="slidenum">
              <a:rPr lang="en-US" smtClean="0"/>
              <a:t>4</a:t>
            </a:fld>
            <a:endParaRPr lang="en-US"/>
          </a:p>
        </p:txBody>
      </p:sp>
    </p:spTree>
    <p:extLst>
      <p:ext uri="{BB962C8B-B14F-4D97-AF65-F5344CB8AC3E}">
        <p14:creationId xmlns:p14="http://schemas.microsoft.com/office/powerpoint/2010/main" val="38099464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Advise patients or their caregivers about common adverse reactions associated with the use of epinephrine including an increase in heart rate, the sensation of a more forceful heartbeat.</a:t>
            </a:r>
          </a:p>
          <a:p>
            <a:endParaRPr lang="en-US" dirty="0" smtClean="0"/>
          </a:p>
          <a:p>
            <a:r>
              <a:rPr lang="en-US" dirty="0" smtClean="0"/>
              <a:t>Warn patients with a good response to initial treatment about the possibility of recurrence of symptoms and instruct patients to obtain proper medical attention if symptoms return.</a:t>
            </a:r>
          </a:p>
          <a:p>
            <a:endParaRPr lang="en-US" dirty="0" smtClean="0"/>
          </a:p>
          <a:p>
            <a:r>
              <a:rPr lang="en-US" dirty="0" smtClean="0"/>
              <a:t>Warn patients with diabetes that they may develop increased blood glucose levels following epinephrine administration.</a:t>
            </a:r>
            <a:endParaRPr lang="en-US" dirty="0"/>
          </a:p>
        </p:txBody>
      </p:sp>
      <p:sp>
        <p:nvSpPr>
          <p:cNvPr id="4" name="Slide Number Placeholder 3"/>
          <p:cNvSpPr>
            <a:spLocks noGrp="1"/>
          </p:cNvSpPr>
          <p:nvPr>
            <p:ph type="sldNum" sz="quarter" idx="10"/>
          </p:nvPr>
        </p:nvSpPr>
        <p:spPr/>
        <p:txBody>
          <a:bodyPr/>
          <a:lstStyle/>
          <a:p>
            <a:fld id="{3A968C1D-B96A-4E12-935E-5F0F038D0160}" type="slidenum">
              <a:rPr lang="en-US" smtClean="0"/>
              <a:t>5</a:t>
            </a:fld>
            <a:endParaRPr lang="en-US"/>
          </a:p>
        </p:txBody>
      </p:sp>
    </p:spTree>
    <p:extLst>
      <p:ext uri="{BB962C8B-B14F-4D97-AF65-F5344CB8AC3E}">
        <p14:creationId xmlns:p14="http://schemas.microsoft.com/office/powerpoint/2010/main" val="37065428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Common adverse reactions to systemically administered epinephrine include anxiety, apprehensiveness, restlessness, tremor, weakness, dizziness, sweating, palpitations, pallor, nausea and vomiting, headache, and respiratory difficulties. These symptoms occur in some persons receiving therapeutic doses of epinephrine, but are more likely to occur in patients with heart disease, hypertension, or hyperthyroidism </a:t>
            </a:r>
            <a:r>
              <a:rPr lang="en-US" sz="1200" dirty="0" smtClean="0"/>
              <a:t>(Ward, et. al., 2016)</a:t>
            </a:r>
          </a:p>
        </p:txBody>
      </p:sp>
      <p:sp>
        <p:nvSpPr>
          <p:cNvPr id="4" name="Slide Number Placeholder 3"/>
          <p:cNvSpPr>
            <a:spLocks noGrp="1"/>
          </p:cNvSpPr>
          <p:nvPr>
            <p:ph type="sldNum" sz="quarter" idx="10"/>
          </p:nvPr>
        </p:nvSpPr>
        <p:spPr/>
        <p:txBody>
          <a:bodyPr/>
          <a:lstStyle/>
          <a:p>
            <a:fld id="{3A968C1D-B96A-4E12-935E-5F0F038D0160}" type="slidenum">
              <a:rPr lang="en-US" smtClean="0"/>
              <a:t>6</a:t>
            </a:fld>
            <a:endParaRPr lang="en-US"/>
          </a:p>
        </p:txBody>
      </p:sp>
    </p:spTree>
    <p:extLst>
      <p:ext uri="{BB962C8B-B14F-4D97-AF65-F5344CB8AC3E}">
        <p14:creationId xmlns:p14="http://schemas.microsoft.com/office/powerpoint/2010/main" val="2534793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Epinephrine should be administered cautiously to patients taking other sympathomimetic agents because of the possibility of additive effects.</a:t>
            </a:r>
          </a:p>
          <a:p>
            <a:endParaRPr lang="en-US" dirty="0" smtClean="0"/>
          </a:p>
          <a:p>
            <a:r>
              <a:rPr lang="en-US" dirty="0" smtClean="0"/>
              <a:t>Patients who are concomitantly receiving cardiac glycosides, digitalis, diuretics, quinidine, and other </a:t>
            </a:r>
            <a:r>
              <a:rPr lang="en-US" dirty="0" err="1" smtClean="0"/>
              <a:t>antiarrhythmics</a:t>
            </a:r>
            <a:r>
              <a:rPr lang="en-US" dirty="0" smtClean="0"/>
              <a:t> should be observed carefully for the development of cardiac arrhythmias.</a:t>
            </a:r>
          </a:p>
          <a:p>
            <a:endParaRPr lang="en-US" dirty="0" smtClean="0"/>
          </a:p>
          <a:p>
            <a:r>
              <a:rPr lang="en-US" dirty="0" smtClean="0"/>
              <a:t>Administer epinephrine cautiously to patients receiving halogenated hydrocarbon general anesthetics, such as halothane, as </a:t>
            </a:r>
            <a:r>
              <a:rPr lang="en-US" dirty="0" err="1" smtClean="0"/>
              <a:t>coadministration</a:t>
            </a:r>
            <a:r>
              <a:rPr lang="en-US" dirty="0" smtClean="0"/>
              <a:t> may result in arrhythmias.</a:t>
            </a:r>
          </a:p>
          <a:p>
            <a:endParaRPr lang="en-US" dirty="0" smtClean="0"/>
          </a:p>
          <a:p>
            <a:r>
              <a:rPr lang="en-US" dirty="0" smtClean="0"/>
              <a:t>The </a:t>
            </a:r>
            <a:r>
              <a:rPr lang="en-US" dirty="0" err="1" smtClean="0"/>
              <a:t>cardiostimulating</a:t>
            </a:r>
            <a:r>
              <a:rPr lang="en-US" dirty="0" smtClean="0"/>
              <a:t> and </a:t>
            </a:r>
            <a:r>
              <a:rPr lang="en-US" dirty="0" err="1" smtClean="0"/>
              <a:t>bronchodilating</a:t>
            </a:r>
            <a:r>
              <a:rPr lang="en-US" dirty="0" smtClean="0"/>
              <a:t> effects of epinephrine are antagonized by beta-adrenergic blocking drugs, such as propranolol.</a:t>
            </a:r>
          </a:p>
          <a:p>
            <a:endParaRPr lang="en-US" dirty="0" smtClean="0"/>
          </a:p>
          <a:p>
            <a:r>
              <a:rPr lang="en-US" dirty="0" smtClean="0"/>
              <a:t>The </a:t>
            </a:r>
            <a:r>
              <a:rPr lang="en-US" dirty="0" err="1" smtClean="0"/>
              <a:t>vasoconstricting</a:t>
            </a:r>
            <a:r>
              <a:rPr lang="en-US" dirty="0" smtClean="0"/>
              <a:t> and hypertensive effects of epinephrine are antagonized by </a:t>
            </a:r>
            <a:r>
              <a:rPr lang="en-US" dirty="0" err="1" smtClean="0"/>
              <a:t>alphaadrenergic</a:t>
            </a:r>
            <a:r>
              <a:rPr lang="en-US" dirty="0" smtClean="0"/>
              <a:t> blocking drugs, such as </a:t>
            </a:r>
            <a:r>
              <a:rPr lang="en-US" dirty="0" err="1" smtClean="0"/>
              <a:t>phentolamine</a:t>
            </a:r>
            <a:r>
              <a:rPr lang="en-US" dirty="0" smtClean="0"/>
              <a:t>.</a:t>
            </a:r>
          </a:p>
          <a:p>
            <a:endParaRPr lang="en-US" dirty="0" smtClean="0"/>
          </a:p>
          <a:p>
            <a:r>
              <a:rPr lang="en-US" dirty="0" smtClean="0"/>
              <a:t>Ergot alkaloids may reverse the pressor effects of epinephrine.</a:t>
            </a:r>
          </a:p>
          <a:p>
            <a:endParaRPr 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Epinephrine should not be used to counteract circulatory collapse or hypotension caused by </a:t>
            </a:r>
            <a:r>
              <a:rPr lang="en-US" dirty="0" err="1" smtClean="0"/>
              <a:t>phenothiazines</a:t>
            </a:r>
            <a:r>
              <a:rPr lang="en-US" dirty="0" smtClean="0"/>
              <a:t>, as a reversal of the pressor effects of epinephrine may result in further lowering of blood pressure</a:t>
            </a:r>
            <a:r>
              <a:rPr lang="en-US" baseline="0" dirty="0" smtClean="0"/>
              <a:t> </a:t>
            </a:r>
            <a:r>
              <a:rPr lang="en-US" sz="1200" dirty="0" smtClean="0"/>
              <a:t>(Ward, et. al., 2016)</a:t>
            </a:r>
          </a:p>
        </p:txBody>
      </p:sp>
      <p:sp>
        <p:nvSpPr>
          <p:cNvPr id="4" name="Slide Number Placeholder 3"/>
          <p:cNvSpPr>
            <a:spLocks noGrp="1"/>
          </p:cNvSpPr>
          <p:nvPr>
            <p:ph type="sldNum" sz="quarter" idx="10"/>
          </p:nvPr>
        </p:nvSpPr>
        <p:spPr/>
        <p:txBody>
          <a:bodyPr/>
          <a:lstStyle/>
          <a:p>
            <a:fld id="{3A968C1D-B96A-4E12-935E-5F0F038D0160}" type="slidenum">
              <a:rPr lang="en-US" smtClean="0"/>
              <a:t>7</a:t>
            </a:fld>
            <a:endParaRPr lang="en-US"/>
          </a:p>
        </p:txBody>
      </p:sp>
    </p:spTree>
    <p:extLst>
      <p:ext uri="{BB962C8B-B14F-4D97-AF65-F5344CB8AC3E}">
        <p14:creationId xmlns:p14="http://schemas.microsoft.com/office/powerpoint/2010/main" val="11736123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using this medication, tell your doctor if you have heart disease or high blood pressure, a heart rhythm disorder, coronary artery disease, Parkinson's disease, diabetes, or a thyroid disorder.</a:t>
            </a:r>
          </a:p>
          <a:p>
            <a:r>
              <a:rPr lang="en-US" dirty="0" smtClean="0"/>
              <a:t>Before using epinephrine, tell your doctor about all other medications you use, especially digoxin (digitalis, </a:t>
            </a:r>
            <a:r>
              <a:rPr lang="en-US" dirty="0" err="1" smtClean="0"/>
              <a:t>Lanoxin</a:t>
            </a:r>
            <a:r>
              <a:rPr lang="en-US" dirty="0" smtClean="0"/>
              <a:t>), heart or blood pressure medicine, heart rhythm medication, an antidepressant</a:t>
            </a:r>
            <a:r>
              <a:rPr lang="en-US" baseline="0" dirty="0" smtClean="0"/>
              <a:t> </a:t>
            </a:r>
            <a:r>
              <a:rPr lang="en-US" baseline="0" dirty="0" err="1" smtClean="0"/>
              <a:t>etc</a:t>
            </a:r>
            <a:endParaRPr lang="en-US"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Before using epinephrine a second time, tell your doctor if your first injection caused a serious side effect such as increased breathing difficulty, or dangerously high blood pressure </a:t>
            </a:r>
            <a:r>
              <a:rPr lang="en-US" sz="1200" dirty="0" smtClean="0"/>
              <a:t>(Ward, et. al., 2016)</a:t>
            </a:r>
          </a:p>
          <a:p>
            <a:endParaRPr lang="en-US" dirty="0"/>
          </a:p>
        </p:txBody>
      </p:sp>
      <p:sp>
        <p:nvSpPr>
          <p:cNvPr id="4" name="Slide Number Placeholder 3"/>
          <p:cNvSpPr>
            <a:spLocks noGrp="1"/>
          </p:cNvSpPr>
          <p:nvPr>
            <p:ph type="sldNum" sz="quarter" idx="10"/>
          </p:nvPr>
        </p:nvSpPr>
        <p:spPr/>
        <p:txBody>
          <a:bodyPr/>
          <a:lstStyle/>
          <a:p>
            <a:fld id="{3A968C1D-B96A-4E12-935E-5F0F038D0160}" type="slidenum">
              <a:rPr lang="en-US" smtClean="0"/>
              <a:t>8</a:t>
            </a:fld>
            <a:endParaRPr lang="en-US"/>
          </a:p>
        </p:txBody>
      </p:sp>
    </p:spTree>
    <p:extLst>
      <p:ext uri="{BB962C8B-B14F-4D97-AF65-F5344CB8AC3E}">
        <p14:creationId xmlns:p14="http://schemas.microsoft.com/office/powerpoint/2010/main" val="27809369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Learning needs</a:t>
            </a:r>
          </a:p>
          <a:p>
            <a:pPr marL="0" indent="0">
              <a:buNone/>
            </a:pPr>
            <a:r>
              <a:rPr lang="en-US" sz="1200" dirty="0" smtClean="0"/>
              <a:t>The patients needs to understand how to use the drug in case of allergic reactions</a:t>
            </a:r>
          </a:p>
          <a:p>
            <a:r>
              <a:rPr lang="en-US" sz="1200" dirty="0" smtClean="0"/>
              <a:t>Education goals</a:t>
            </a:r>
          </a:p>
          <a:p>
            <a:pPr marL="0" indent="0">
              <a:buNone/>
            </a:pPr>
            <a:r>
              <a:rPr lang="en-US" sz="1200" dirty="0" smtClean="0"/>
              <a:t>To understand the classification of the Epinephrine medication, its use and side effects</a:t>
            </a:r>
          </a:p>
          <a:p>
            <a:r>
              <a:rPr lang="en-US" sz="1200" dirty="0" smtClean="0"/>
              <a:t>Learning outcomes </a:t>
            </a:r>
          </a:p>
          <a:p>
            <a:pPr marL="0" indent="0">
              <a:buNone/>
            </a:pPr>
            <a:r>
              <a:rPr lang="en-US" sz="1200" dirty="0" smtClean="0"/>
              <a:t>The patient understands the use of the drug and how well it can be utilized to solve health problems</a:t>
            </a:r>
          </a:p>
          <a:p>
            <a:endParaRPr lang="en-US" dirty="0"/>
          </a:p>
        </p:txBody>
      </p:sp>
      <p:sp>
        <p:nvSpPr>
          <p:cNvPr id="4" name="Slide Number Placeholder 3"/>
          <p:cNvSpPr>
            <a:spLocks noGrp="1"/>
          </p:cNvSpPr>
          <p:nvPr>
            <p:ph type="sldNum" sz="quarter" idx="10"/>
          </p:nvPr>
        </p:nvSpPr>
        <p:spPr/>
        <p:txBody>
          <a:bodyPr/>
          <a:lstStyle/>
          <a:p>
            <a:fld id="{3A968C1D-B96A-4E12-935E-5F0F038D0160}" type="slidenum">
              <a:rPr lang="en-US" smtClean="0"/>
              <a:t>9</a:t>
            </a:fld>
            <a:endParaRPr lang="en-US"/>
          </a:p>
        </p:txBody>
      </p:sp>
    </p:spTree>
    <p:extLst>
      <p:ext uri="{BB962C8B-B14F-4D97-AF65-F5344CB8AC3E}">
        <p14:creationId xmlns:p14="http://schemas.microsoft.com/office/powerpoint/2010/main" val="303590427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19-Jul-18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19-Jul-18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t>19-Jul-18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19-Jul-18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19-Jul-18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19-Jul-18</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19-Jul-18</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t>19-Jul-18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t>19-Jul-18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t>19-Jul-18</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t>19-Jul-18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t>19-Jul-18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t>19-Jul-18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19-Jul-18</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19-Jul-18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19-Jul-18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19-Jul-18</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19-Jul-18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2099733"/>
            <a:ext cx="8825658" cy="1044911"/>
          </a:xfrm>
        </p:spPr>
        <p:txBody>
          <a:bodyPr/>
          <a:lstStyle/>
          <a:p>
            <a:r>
              <a:rPr lang="en-US" sz="4800" dirty="0" smtClean="0"/>
              <a:t>Epinephrine Medication </a:t>
            </a:r>
            <a:endParaRPr lang="en-US" sz="4800" dirty="0"/>
          </a:p>
        </p:txBody>
      </p:sp>
      <p:sp>
        <p:nvSpPr>
          <p:cNvPr id="3" name="Subtitle 2"/>
          <p:cNvSpPr>
            <a:spLocks noGrp="1"/>
          </p:cNvSpPr>
          <p:nvPr>
            <p:ph type="subTitle" idx="1"/>
          </p:nvPr>
        </p:nvSpPr>
        <p:spPr>
          <a:xfrm>
            <a:off x="1154955" y="3479180"/>
            <a:ext cx="8825658" cy="2159620"/>
          </a:xfrm>
        </p:spPr>
        <p:txBody>
          <a:bodyPr/>
          <a:lstStyle/>
          <a:p>
            <a:r>
              <a:rPr lang="en-US" dirty="0" smtClean="0"/>
              <a:t>Name: </a:t>
            </a:r>
          </a:p>
          <a:p>
            <a:r>
              <a:rPr lang="en-US" dirty="0" smtClean="0"/>
              <a:t>Course:</a:t>
            </a:r>
          </a:p>
          <a:p>
            <a:r>
              <a:rPr lang="en-US" dirty="0" smtClean="0"/>
              <a:t>Institution:</a:t>
            </a:r>
          </a:p>
          <a:p>
            <a:r>
              <a:rPr lang="en-US" dirty="0" smtClean="0"/>
              <a:t>Instructor:</a:t>
            </a:r>
          </a:p>
          <a:p>
            <a:r>
              <a:rPr lang="en-US" dirty="0" smtClean="0"/>
              <a:t>Date:</a:t>
            </a:r>
            <a:endParaRPr lang="en-US" dirty="0"/>
          </a:p>
        </p:txBody>
      </p:sp>
    </p:spTree>
    <p:extLst>
      <p:ext uri="{BB962C8B-B14F-4D97-AF65-F5344CB8AC3E}">
        <p14:creationId xmlns:p14="http://schemas.microsoft.com/office/powerpoint/2010/main" val="35821569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Medication overview</a:t>
            </a:r>
            <a:endParaRPr lang="en-US" dirty="0"/>
          </a:p>
        </p:txBody>
      </p:sp>
      <p:sp>
        <p:nvSpPr>
          <p:cNvPr id="3" name="Content Placeholder 2"/>
          <p:cNvSpPr>
            <a:spLocks noGrp="1"/>
          </p:cNvSpPr>
          <p:nvPr>
            <p:ph idx="1"/>
          </p:nvPr>
        </p:nvSpPr>
        <p:spPr>
          <a:xfrm>
            <a:off x="349624" y="2319454"/>
            <a:ext cx="5574927" cy="3700346"/>
          </a:xfrm>
        </p:spPr>
        <p:txBody>
          <a:bodyPr>
            <a:normAutofit lnSpcReduction="10000"/>
          </a:bodyPr>
          <a:lstStyle/>
          <a:p>
            <a:pPr marL="0" indent="0">
              <a:buNone/>
            </a:pPr>
            <a:r>
              <a:rPr lang="en-US" sz="2400" dirty="0" smtClean="0"/>
              <a:t>Epinephrine injection is used to treat allergic reactions</a:t>
            </a:r>
          </a:p>
          <a:p>
            <a:r>
              <a:rPr lang="en-US" sz="2400" dirty="0" smtClean="0"/>
              <a:t>Foods</a:t>
            </a:r>
          </a:p>
          <a:p>
            <a:r>
              <a:rPr lang="en-US" sz="2400" dirty="0" smtClean="0"/>
              <a:t>Medications</a:t>
            </a:r>
          </a:p>
          <a:p>
            <a:r>
              <a:rPr lang="en-US" sz="2400" dirty="0" smtClean="0"/>
              <a:t>Insect bites</a:t>
            </a:r>
          </a:p>
          <a:p>
            <a:pPr marL="0" indent="0">
              <a:buNone/>
            </a:pPr>
            <a:r>
              <a:rPr lang="en-US" sz="2400" dirty="0" smtClean="0"/>
              <a:t>Epinephrine is classified to a class of medication called the alpha and beta-adrenergic agonists (</a:t>
            </a:r>
            <a:r>
              <a:rPr lang="en-US" sz="2400" dirty="0"/>
              <a:t>Potter, </a:t>
            </a:r>
            <a:r>
              <a:rPr lang="en-US" sz="2400" dirty="0" smtClean="0"/>
              <a:t>et. al., 2016).</a:t>
            </a:r>
            <a:endParaRPr lang="en-US" sz="2400" dirty="0"/>
          </a:p>
        </p:txBody>
      </p:sp>
      <p:pic>
        <p:nvPicPr>
          <p:cNvPr id="4" name="Picture 3"/>
          <p:cNvPicPr>
            <a:picLocks noChangeAspect="1"/>
          </p:cNvPicPr>
          <p:nvPr/>
        </p:nvPicPr>
        <p:blipFill rotWithShape="1">
          <a:blip r:embed="rId3"/>
          <a:srcRect l="-3272" t="33740"/>
          <a:stretch/>
        </p:blipFill>
        <p:spPr>
          <a:xfrm>
            <a:off x="5924550" y="2319454"/>
            <a:ext cx="6267449" cy="3700346"/>
          </a:xfrm>
          <a:prstGeom prst="rect">
            <a:avLst/>
          </a:prstGeom>
        </p:spPr>
      </p:pic>
    </p:spTree>
    <p:extLst>
      <p:ext uri="{BB962C8B-B14F-4D97-AF65-F5344CB8AC3E}">
        <p14:creationId xmlns:p14="http://schemas.microsoft.com/office/powerpoint/2010/main" val="4161955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5" y="1295400"/>
            <a:ext cx="3578410" cy="1600200"/>
          </a:xfrm>
        </p:spPr>
        <p:txBody>
          <a:bodyPr/>
          <a:lstStyle/>
          <a:p>
            <a:r>
              <a:rPr lang="en-US" sz="2800" dirty="0" smtClean="0"/>
              <a:t>Classification </a:t>
            </a:r>
            <a:r>
              <a:rPr lang="en-US" sz="2800" dirty="0"/>
              <a:t>and all </a:t>
            </a:r>
            <a:r>
              <a:rPr lang="en-US" sz="2800" dirty="0" smtClean="0"/>
              <a:t>indications</a:t>
            </a:r>
            <a:endParaRPr lang="en-US" sz="2800" dirty="0"/>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a:xfrm>
            <a:off x="1154953" y="3129280"/>
            <a:ext cx="3578411" cy="2895599"/>
          </a:xfrm>
        </p:spPr>
        <p:txBody>
          <a:bodyPr>
            <a:normAutofit fontScale="92500"/>
          </a:bodyPr>
          <a:lstStyle/>
          <a:p>
            <a:r>
              <a:rPr lang="en-US" sz="2400" dirty="0" smtClean="0"/>
              <a:t>Epinephrine is a emergency treatment of allergic reactions (Type I)</a:t>
            </a:r>
          </a:p>
          <a:p>
            <a:r>
              <a:rPr lang="en-US" sz="2400" dirty="0"/>
              <a:t>It is </a:t>
            </a:r>
            <a:r>
              <a:rPr lang="en-US" sz="2400" dirty="0" err="1"/>
              <a:t>is</a:t>
            </a:r>
            <a:r>
              <a:rPr lang="en-US" sz="2400" dirty="0"/>
              <a:t> available as a single-use 1 mL vial and a multiple-use 30 mL </a:t>
            </a:r>
            <a:r>
              <a:rPr lang="en-US" sz="2400" dirty="0" smtClean="0"/>
              <a:t>vial (Williams </a:t>
            </a:r>
            <a:r>
              <a:rPr lang="en-US" sz="2400" dirty="0"/>
              <a:t>&amp; </a:t>
            </a:r>
            <a:r>
              <a:rPr lang="en-US" sz="2400" dirty="0" smtClean="0"/>
              <a:t>Wilkins, 2014).</a:t>
            </a:r>
            <a:endParaRPr lang="en-US" sz="2400" dirty="0"/>
          </a:p>
        </p:txBody>
      </p:sp>
      <p:pic>
        <p:nvPicPr>
          <p:cNvPr id="5" name="Picture 4"/>
          <p:cNvPicPr>
            <a:picLocks noChangeAspect="1"/>
          </p:cNvPicPr>
          <p:nvPr/>
        </p:nvPicPr>
        <p:blipFill>
          <a:blip r:embed="rId3"/>
          <a:stretch>
            <a:fillRect/>
          </a:stretch>
        </p:blipFill>
        <p:spPr>
          <a:xfrm>
            <a:off x="4733364" y="530942"/>
            <a:ext cx="7242326" cy="5851929"/>
          </a:xfrm>
          <a:prstGeom prst="rect">
            <a:avLst/>
          </a:prstGeom>
        </p:spPr>
      </p:pic>
    </p:spTree>
    <p:extLst>
      <p:ext uri="{BB962C8B-B14F-4D97-AF65-F5344CB8AC3E}">
        <p14:creationId xmlns:p14="http://schemas.microsoft.com/office/powerpoint/2010/main" val="193120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Recommended </a:t>
            </a:r>
            <a:r>
              <a:rPr lang="en-US" dirty="0"/>
              <a:t>dosing guidelines</a:t>
            </a:r>
          </a:p>
        </p:txBody>
      </p:sp>
      <p:sp>
        <p:nvSpPr>
          <p:cNvPr id="3" name="Content Placeholder 2"/>
          <p:cNvSpPr>
            <a:spLocks noGrp="1"/>
          </p:cNvSpPr>
          <p:nvPr>
            <p:ph idx="1"/>
          </p:nvPr>
        </p:nvSpPr>
        <p:spPr>
          <a:xfrm>
            <a:off x="412955" y="2182761"/>
            <a:ext cx="11779045" cy="4424516"/>
          </a:xfrm>
        </p:spPr>
        <p:txBody>
          <a:bodyPr>
            <a:noAutofit/>
          </a:bodyPr>
          <a:lstStyle/>
          <a:p>
            <a:r>
              <a:rPr lang="en-US" sz="2000" dirty="0"/>
              <a:t>Adults And Children 30 kg (66 </a:t>
            </a:r>
            <a:r>
              <a:rPr lang="en-US" sz="2000" dirty="0" err="1"/>
              <a:t>lbs</a:t>
            </a:r>
            <a:r>
              <a:rPr lang="en-US" sz="2000" dirty="0"/>
              <a:t>) Or More</a:t>
            </a:r>
          </a:p>
          <a:p>
            <a:pPr>
              <a:buFontTx/>
              <a:buChar char="-"/>
            </a:pPr>
            <a:r>
              <a:rPr lang="en-US" sz="2000" dirty="0" smtClean="0"/>
              <a:t>0.3 </a:t>
            </a:r>
            <a:r>
              <a:rPr lang="en-US" sz="2000" dirty="0"/>
              <a:t>to 0.5 mg (0.3 mL to 0.5 mL) of undiluted Adrenalin® administered intramuscularly </a:t>
            </a:r>
            <a:r>
              <a:rPr lang="en-US" sz="2000" dirty="0" smtClean="0"/>
              <a:t>or subcutaneously </a:t>
            </a:r>
            <a:r>
              <a:rPr lang="en-US" sz="2000" dirty="0"/>
              <a:t>in the anterolateral aspect of the thigh, up to a maximum of 0.5 mg (0.5 mL) per injection, repeated every 5 to 10 minutes as necessary. Monitor clinically for reaction severity and cardiac effects</a:t>
            </a:r>
            <a:r>
              <a:rPr lang="en-US" sz="2000" dirty="0" smtClean="0"/>
              <a:t>.</a:t>
            </a:r>
          </a:p>
          <a:p>
            <a:r>
              <a:rPr lang="en-US" sz="2000" dirty="0" smtClean="0"/>
              <a:t>Children </a:t>
            </a:r>
            <a:r>
              <a:rPr lang="en-US" sz="2000" dirty="0"/>
              <a:t>Less Than 30 kg (66 </a:t>
            </a:r>
            <a:r>
              <a:rPr lang="en-US" sz="2000" dirty="0" err="1"/>
              <a:t>lbs</a:t>
            </a:r>
            <a:r>
              <a:rPr lang="en-US" sz="2000" dirty="0"/>
              <a:t>)</a:t>
            </a:r>
          </a:p>
          <a:p>
            <a:pPr marL="0" indent="0">
              <a:buNone/>
            </a:pPr>
            <a:r>
              <a:rPr lang="en-US" sz="2000" dirty="0" smtClean="0"/>
              <a:t>- 0.01 </a:t>
            </a:r>
            <a:r>
              <a:rPr lang="en-US" sz="2000" dirty="0"/>
              <a:t>mg/kg (0.01 mL/kg) of undiluted Adrenalin® administered intramuscularly or subcutaneously in the anterolateral aspect of the thigh, up to a maximum of 0.3 mg (0.3 mL) per injection, repeated every 5 to 10 minutes as necessary. Monitor clinically for reaction severity and cardiac </a:t>
            </a:r>
            <a:r>
              <a:rPr lang="en-US" sz="2000" dirty="0" smtClean="0"/>
              <a:t>effects </a:t>
            </a:r>
            <a:r>
              <a:rPr lang="en-US" sz="2000" dirty="0"/>
              <a:t>(Williams &amp; Wilkins, 2014</a:t>
            </a:r>
            <a:r>
              <a:rPr lang="en-US" sz="2000" dirty="0" smtClean="0"/>
              <a:t>).</a:t>
            </a:r>
            <a:endParaRPr lang="en-US" sz="2000" dirty="0"/>
          </a:p>
        </p:txBody>
      </p:sp>
    </p:spTree>
    <p:extLst>
      <p:ext uri="{BB962C8B-B14F-4D97-AF65-F5344CB8AC3E}">
        <p14:creationId xmlns:p14="http://schemas.microsoft.com/office/powerpoint/2010/main" val="3034911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Warnings and precautions</a:t>
            </a:r>
            <a:endParaRPr lang="en-US" dirty="0"/>
          </a:p>
        </p:txBody>
      </p:sp>
      <p:sp>
        <p:nvSpPr>
          <p:cNvPr id="3" name="Content Placeholder 2"/>
          <p:cNvSpPr>
            <a:spLocks noGrp="1"/>
          </p:cNvSpPr>
          <p:nvPr>
            <p:ph idx="1"/>
          </p:nvPr>
        </p:nvSpPr>
        <p:spPr>
          <a:xfrm>
            <a:off x="412956" y="2182762"/>
            <a:ext cx="5869858" cy="3775586"/>
          </a:xfrm>
        </p:spPr>
        <p:txBody>
          <a:bodyPr>
            <a:normAutofit/>
          </a:bodyPr>
          <a:lstStyle/>
          <a:p>
            <a:r>
              <a:rPr lang="en-US" sz="2400" dirty="0"/>
              <a:t>Advise patients or their caregivers about common adverse </a:t>
            </a:r>
            <a:r>
              <a:rPr lang="en-US" sz="2400" dirty="0" smtClean="0"/>
              <a:t>reactions</a:t>
            </a:r>
          </a:p>
          <a:p>
            <a:r>
              <a:rPr lang="en-US" sz="2400" dirty="0"/>
              <a:t>Warn patients with a good response to initial </a:t>
            </a:r>
            <a:r>
              <a:rPr lang="en-US" sz="2400" dirty="0" smtClean="0"/>
              <a:t>treatment</a:t>
            </a:r>
          </a:p>
          <a:p>
            <a:r>
              <a:rPr lang="en-US" sz="2400" dirty="0"/>
              <a:t>Warn patients with diabetes (Williams &amp; Wilkins, 2014).</a:t>
            </a:r>
            <a:endParaRPr lang="en-US" sz="2400" dirty="0" smtClean="0"/>
          </a:p>
          <a:p>
            <a:endParaRPr lang="en-US" sz="2400" dirty="0"/>
          </a:p>
        </p:txBody>
      </p:sp>
      <p:pic>
        <p:nvPicPr>
          <p:cNvPr id="4" name="Picture 3"/>
          <p:cNvPicPr>
            <a:picLocks noChangeAspect="1"/>
          </p:cNvPicPr>
          <p:nvPr/>
        </p:nvPicPr>
        <p:blipFill>
          <a:blip r:embed="rId3"/>
          <a:stretch>
            <a:fillRect/>
          </a:stretch>
        </p:blipFill>
        <p:spPr>
          <a:xfrm>
            <a:off x="6282814" y="2182762"/>
            <a:ext cx="5279921" cy="3775586"/>
          </a:xfrm>
          <a:prstGeom prst="rect">
            <a:avLst/>
          </a:prstGeom>
        </p:spPr>
      </p:pic>
    </p:spTree>
    <p:extLst>
      <p:ext uri="{BB962C8B-B14F-4D97-AF65-F5344CB8AC3E}">
        <p14:creationId xmlns:p14="http://schemas.microsoft.com/office/powerpoint/2010/main" val="2813438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Adverse Reactions</a:t>
            </a:r>
            <a:endParaRPr lang="en-US" dirty="0"/>
          </a:p>
        </p:txBody>
      </p:sp>
      <p:sp>
        <p:nvSpPr>
          <p:cNvPr id="3" name="Content Placeholder 2"/>
          <p:cNvSpPr>
            <a:spLocks noGrp="1"/>
          </p:cNvSpPr>
          <p:nvPr>
            <p:ph idx="1"/>
          </p:nvPr>
        </p:nvSpPr>
        <p:spPr>
          <a:xfrm>
            <a:off x="412955" y="2512756"/>
            <a:ext cx="6017341" cy="3976534"/>
          </a:xfrm>
        </p:spPr>
        <p:txBody>
          <a:bodyPr>
            <a:noAutofit/>
          </a:bodyPr>
          <a:lstStyle/>
          <a:p>
            <a:r>
              <a:rPr lang="en-US" sz="2400" dirty="0"/>
              <a:t>Anxiety, apprehensiveness, restlessness, tremor, weakness, dizziness, sweating, palpitations, pallor, nausea, vomiting, headache, respiratory difficulties, angina, arrhythmias, ventricular fibrillation (may be fatal), rapid rises in BP, cerebral hemorrhage; rare: serious infections at the </a:t>
            </a:r>
            <a:r>
              <a:rPr lang="en-US" sz="2400" dirty="0" err="1"/>
              <a:t>inj</a:t>
            </a:r>
            <a:r>
              <a:rPr lang="en-US" sz="2400" dirty="0"/>
              <a:t> </a:t>
            </a:r>
            <a:r>
              <a:rPr lang="en-US" sz="2400" dirty="0" err="1" smtClean="0"/>
              <a:t>si</a:t>
            </a:r>
            <a:r>
              <a:rPr lang="en-US" sz="2400" dirty="0" smtClean="0"/>
              <a:t> </a:t>
            </a:r>
            <a:r>
              <a:rPr lang="en-US" sz="2400" dirty="0"/>
              <a:t>(Ward, et. </a:t>
            </a:r>
            <a:r>
              <a:rPr lang="en-US" sz="2400"/>
              <a:t>al</a:t>
            </a:r>
            <a:r>
              <a:rPr lang="en-US" sz="2400"/>
              <a:t>., </a:t>
            </a:r>
            <a:r>
              <a:rPr lang="en-US" sz="2400" smtClean="0"/>
              <a:t>2016).</a:t>
            </a:r>
            <a:endParaRPr lang="en-US" sz="2400" dirty="0"/>
          </a:p>
        </p:txBody>
      </p:sp>
      <p:pic>
        <p:nvPicPr>
          <p:cNvPr id="4" name="Picture 3"/>
          <p:cNvPicPr>
            <a:picLocks noChangeAspect="1"/>
          </p:cNvPicPr>
          <p:nvPr/>
        </p:nvPicPr>
        <p:blipFill>
          <a:blip r:embed="rId3"/>
          <a:stretch>
            <a:fillRect/>
          </a:stretch>
        </p:blipFill>
        <p:spPr>
          <a:xfrm>
            <a:off x="6430296" y="2512756"/>
            <a:ext cx="5220930" cy="3976534"/>
          </a:xfrm>
          <a:prstGeom prst="rect">
            <a:avLst/>
          </a:prstGeom>
        </p:spPr>
      </p:pic>
    </p:spTree>
    <p:extLst>
      <p:ext uri="{BB962C8B-B14F-4D97-AF65-F5344CB8AC3E}">
        <p14:creationId xmlns:p14="http://schemas.microsoft.com/office/powerpoint/2010/main" val="22256104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589935"/>
            <a:ext cx="9522878" cy="1474839"/>
          </a:xfrm>
        </p:spPr>
        <p:txBody>
          <a:bodyPr/>
          <a:lstStyle/>
          <a:p>
            <a:r>
              <a:rPr lang="en-US" dirty="0" smtClean="0"/>
              <a:t>Interventions </a:t>
            </a:r>
            <a:r>
              <a:rPr lang="en-US" dirty="0"/>
              <a:t>for administration monitoring and effectiveness of medication</a:t>
            </a:r>
          </a:p>
        </p:txBody>
      </p:sp>
      <p:sp>
        <p:nvSpPr>
          <p:cNvPr id="3" name="Content Placeholder 2"/>
          <p:cNvSpPr>
            <a:spLocks noGrp="1"/>
          </p:cNvSpPr>
          <p:nvPr>
            <p:ph idx="1"/>
          </p:nvPr>
        </p:nvSpPr>
        <p:spPr>
          <a:xfrm>
            <a:off x="707924" y="2064774"/>
            <a:ext cx="11484076" cy="4483509"/>
          </a:xfrm>
        </p:spPr>
        <p:txBody>
          <a:bodyPr>
            <a:normAutofit fontScale="92500" lnSpcReduction="20000"/>
          </a:bodyPr>
          <a:lstStyle/>
          <a:p>
            <a:r>
              <a:rPr lang="en-US" dirty="0" smtClean="0"/>
              <a:t>Medication should be done wisely to avoid addictive effects</a:t>
            </a:r>
          </a:p>
          <a:p>
            <a:r>
              <a:rPr lang="en-US" dirty="0" smtClean="0"/>
              <a:t>Caution should be taken to patients getting halogenated </a:t>
            </a:r>
            <a:r>
              <a:rPr lang="en-US" dirty="0" err="1" smtClean="0"/>
              <a:t>anaesthetics</a:t>
            </a:r>
            <a:r>
              <a:rPr lang="en-US" dirty="0" smtClean="0"/>
              <a:t> </a:t>
            </a:r>
          </a:p>
          <a:p>
            <a:r>
              <a:rPr lang="en-US" dirty="0"/>
              <a:t>The </a:t>
            </a:r>
            <a:r>
              <a:rPr lang="en-US" dirty="0" err="1"/>
              <a:t>cardiostimulating</a:t>
            </a:r>
            <a:r>
              <a:rPr lang="en-US" dirty="0"/>
              <a:t> and </a:t>
            </a:r>
            <a:r>
              <a:rPr lang="en-US" dirty="0" err="1"/>
              <a:t>bronchodilating</a:t>
            </a:r>
            <a:r>
              <a:rPr lang="en-US" dirty="0"/>
              <a:t> effects of epinephrine are antagonized by beta-adrenergic blocking drugs, such as propranolol</a:t>
            </a:r>
            <a:r>
              <a:rPr lang="en-US" dirty="0" smtClean="0"/>
              <a:t>.</a:t>
            </a:r>
          </a:p>
          <a:p>
            <a:r>
              <a:rPr lang="en-US" dirty="0"/>
              <a:t>Clinical use data support weight-based dosing for treatment of anaphylaxis in pediatric patients</a:t>
            </a:r>
            <a:endParaRPr lang="en-US" dirty="0" smtClean="0"/>
          </a:p>
          <a:p>
            <a:r>
              <a:rPr lang="en-US" dirty="0"/>
              <a:t>Epinephrine should not be used to counteract circulatory collapse </a:t>
            </a:r>
          </a:p>
          <a:p>
            <a:r>
              <a:rPr lang="en-US" dirty="0" err="1"/>
              <a:t>njection</a:t>
            </a:r>
            <a:r>
              <a:rPr lang="en-US" dirty="0"/>
              <a:t> into the anterolateral aspect of the thigh (vastus </a:t>
            </a:r>
            <a:r>
              <a:rPr lang="en-US" dirty="0" err="1"/>
              <a:t>lateralis</a:t>
            </a:r>
            <a:r>
              <a:rPr lang="en-US" dirty="0"/>
              <a:t> muscle) is the most appropriate location for </a:t>
            </a:r>
            <a:r>
              <a:rPr lang="en-US" dirty="0" smtClean="0"/>
              <a:t>administration</a:t>
            </a:r>
          </a:p>
          <a:p>
            <a:r>
              <a:rPr lang="en-US" dirty="0"/>
              <a:t>Do Not Inject Into </a:t>
            </a:r>
            <a:r>
              <a:rPr lang="en-US" dirty="0" smtClean="0"/>
              <a:t>Buttock</a:t>
            </a:r>
          </a:p>
          <a:p>
            <a:r>
              <a:rPr lang="en-US" dirty="0"/>
              <a:t>Some patients may be at greater risk for developing adverse reactions after systemic epinephrine administration</a:t>
            </a:r>
            <a:r>
              <a:rPr lang="en-US" dirty="0" smtClean="0"/>
              <a:t>.</a:t>
            </a:r>
          </a:p>
          <a:p>
            <a:r>
              <a:rPr lang="en-US" dirty="0"/>
              <a:t>Epinephrine should be administered with caution to patients with </a:t>
            </a:r>
            <a:r>
              <a:rPr lang="en-US" dirty="0" smtClean="0"/>
              <a:t>hyperthyroidism</a:t>
            </a:r>
          </a:p>
          <a:p>
            <a:r>
              <a:rPr lang="en-US" dirty="0"/>
              <a:t>Use with caution during labor and </a:t>
            </a:r>
            <a:r>
              <a:rPr lang="en-US" dirty="0" smtClean="0"/>
              <a:t>delivery </a:t>
            </a:r>
            <a:r>
              <a:rPr lang="en-US" dirty="0"/>
              <a:t>(Ward, et. al., 2016)</a:t>
            </a:r>
          </a:p>
          <a:p>
            <a:pPr marL="0" indent="0">
              <a:buNone/>
            </a:pPr>
            <a:r>
              <a:rPr lang="en-US" dirty="0" smtClean="0"/>
              <a:t> </a:t>
            </a:r>
          </a:p>
          <a:p>
            <a:endParaRPr lang="en-US" dirty="0"/>
          </a:p>
          <a:p>
            <a:endParaRPr lang="en-US" dirty="0"/>
          </a:p>
        </p:txBody>
      </p:sp>
    </p:spTree>
    <p:extLst>
      <p:ext uri="{BB962C8B-B14F-4D97-AF65-F5344CB8AC3E}">
        <p14:creationId xmlns:p14="http://schemas.microsoft.com/office/powerpoint/2010/main" val="3259757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855406"/>
            <a:ext cx="9522878" cy="1091382"/>
          </a:xfrm>
        </p:spPr>
        <p:txBody>
          <a:bodyPr/>
          <a:lstStyle/>
          <a:p>
            <a:pPr algn="ctr"/>
            <a:r>
              <a:rPr lang="en-US" dirty="0" smtClean="0"/>
              <a:t>Patient Education </a:t>
            </a:r>
            <a:endParaRPr lang="en-US" dirty="0"/>
          </a:p>
        </p:txBody>
      </p:sp>
      <p:sp>
        <p:nvSpPr>
          <p:cNvPr id="3" name="Content Placeholder 2"/>
          <p:cNvSpPr>
            <a:spLocks noGrp="1"/>
          </p:cNvSpPr>
          <p:nvPr>
            <p:ph idx="1"/>
          </p:nvPr>
        </p:nvSpPr>
        <p:spPr>
          <a:xfrm>
            <a:off x="589935" y="2271252"/>
            <a:ext cx="6518788" cy="3748548"/>
          </a:xfrm>
        </p:spPr>
        <p:txBody>
          <a:bodyPr>
            <a:normAutofit/>
          </a:bodyPr>
          <a:lstStyle/>
          <a:p>
            <a:r>
              <a:rPr lang="en-US" sz="2400" dirty="0" smtClean="0"/>
              <a:t>Inform the doctor of any heart </a:t>
            </a:r>
            <a:r>
              <a:rPr lang="en-US" sz="2400" dirty="0"/>
              <a:t>disease or high blood pressure, a heart rhythm disorder, </a:t>
            </a:r>
            <a:r>
              <a:rPr lang="en-US" sz="2400" dirty="0" smtClean="0"/>
              <a:t>etc.</a:t>
            </a:r>
          </a:p>
          <a:p>
            <a:r>
              <a:rPr lang="en-US" sz="2400" dirty="0" smtClean="0"/>
              <a:t>Inform the doctor of any medications used previously </a:t>
            </a:r>
          </a:p>
          <a:p>
            <a:r>
              <a:rPr lang="en-US" sz="2400" dirty="0"/>
              <a:t>Before using epinephrine a second time, tell your doctor if your first injection caused a serious side </a:t>
            </a:r>
            <a:r>
              <a:rPr lang="en-US" sz="2400" dirty="0" smtClean="0"/>
              <a:t>effect (</a:t>
            </a:r>
            <a:r>
              <a:rPr lang="en-US" sz="2400" dirty="0"/>
              <a:t>Ward, </a:t>
            </a:r>
            <a:r>
              <a:rPr lang="en-US" sz="2400" dirty="0" smtClean="0"/>
              <a:t>et. al., 2016)</a:t>
            </a:r>
            <a:endParaRPr lang="en-US" sz="2400" dirty="0"/>
          </a:p>
        </p:txBody>
      </p:sp>
      <p:pic>
        <p:nvPicPr>
          <p:cNvPr id="4" name="Picture 3"/>
          <p:cNvPicPr>
            <a:picLocks noChangeAspect="1"/>
          </p:cNvPicPr>
          <p:nvPr/>
        </p:nvPicPr>
        <p:blipFill>
          <a:blip r:embed="rId3"/>
          <a:stretch>
            <a:fillRect/>
          </a:stretch>
        </p:blipFill>
        <p:spPr>
          <a:xfrm>
            <a:off x="7108723" y="2271252"/>
            <a:ext cx="4660490" cy="3748548"/>
          </a:xfrm>
          <a:prstGeom prst="rect">
            <a:avLst/>
          </a:prstGeom>
        </p:spPr>
      </p:pic>
    </p:spTree>
    <p:extLst>
      <p:ext uri="{BB962C8B-B14F-4D97-AF65-F5344CB8AC3E}">
        <p14:creationId xmlns:p14="http://schemas.microsoft.com/office/powerpoint/2010/main" val="2752215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855406"/>
            <a:ext cx="9522878" cy="1091382"/>
          </a:xfrm>
        </p:spPr>
        <p:txBody>
          <a:bodyPr/>
          <a:lstStyle/>
          <a:p>
            <a:pPr algn="ctr"/>
            <a:r>
              <a:rPr lang="en-US" dirty="0" smtClean="0"/>
              <a:t>Teaching plan </a:t>
            </a:r>
            <a:endParaRPr lang="en-US" dirty="0"/>
          </a:p>
        </p:txBody>
      </p:sp>
      <p:sp>
        <p:nvSpPr>
          <p:cNvPr id="3" name="Content Placeholder 2"/>
          <p:cNvSpPr>
            <a:spLocks noGrp="1"/>
          </p:cNvSpPr>
          <p:nvPr>
            <p:ph idx="1"/>
          </p:nvPr>
        </p:nvSpPr>
        <p:spPr>
          <a:xfrm>
            <a:off x="855406" y="2603500"/>
            <a:ext cx="10441859" cy="4033274"/>
          </a:xfrm>
        </p:spPr>
        <p:txBody>
          <a:bodyPr>
            <a:normAutofit/>
          </a:bodyPr>
          <a:lstStyle/>
          <a:p>
            <a:r>
              <a:rPr lang="en-US" sz="2400" dirty="0" smtClean="0"/>
              <a:t>Learning needs</a:t>
            </a:r>
          </a:p>
          <a:p>
            <a:pPr marL="0" indent="0">
              <a:buNone/>
            </a:pPr>
            <a:r>
              <a:rPr lang="en-US" sz="2400" dirty="0" smtClean="0"/>
              <a:t>The patients needs to understand how to use the drug in case of allergic reactions</a:t>
            </a:r>
          </a:p>
          <a:p>
            <a:r>
              <a:rPr lang="en-US" sz="2400" dirty="0" smtClean="0"/>
              <a:t>Education goals</a:t>
            </a:r>
          </a:p>
          <a:p>
            <a:pPr marL="0" indent="0">
              <a:buNone/>
            </a:pPr>
            <a:r>
              <a:rPr lang="en-US" sz="2400" dirty="0"/>
              <a:t>To understand the classification of the Epinephrine </a:t>
            </a:r>
            <a:r>
              <a:rPr lang="en-US" sz="2400" dirty="0" smtClean="0"/>
              <a:t>medication, its use and side effects</a:t>
            </a:r>
            <a:endParaRPr lang="en-US" sz="2400" dirty="0"/>
          </a:p>
          <a:p>
            <a:r>
              <a:rPr lang="en-US" sz="2400" dirty="0" smtClean="0"/>
              <a:t>Learning outcomes </a:t>
            </a:r>
          </a:p>
          <a:p>
            <a:pPr marL="0" indent="0">
              <a:buNone/>
            </a:pPr>
            <a:r>
              <a:rPr lang="en-US" sz="2400" dirty="0" smtClean="0"/>
              <a:t>The patient understands the use of the drug and how well it can be utilized to solve health problems </a:t>
            </a:r>
            <a:endParaRPr lang="en-US" sz="2400" dirty="0"/>
          </a:p>
        </p:txBody>
      </p:sp>
    </p:spTree>
    <p:extLst>
      <p:ext uri="{BB962C8B-B14F-4D97-AF65-F5344CB8AC3E}">
        <p14:creationId xmlns:p14="http://schemas.microsoft.com/office/powerpoint/2010/main" val="13531198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855406"/>
            <a:ext cx="9522878" cy="1091382"/>
          </a:xfrm>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r>
              <a:rPr lang="en-US" dirty="0"/>
              <a:t>Lippincott Williams &amp; Wilkins. (2014). Study guide for Abrams' Clinical drug therapy, rationales for nursing practice, tenth edition. Philadelphia: Wolters Kluwer Health/Lippincott Williams &amp; Wilkins</a:t>
            </a:r>
            <a:r>
              <a:rPr lang="en-US" dirty="0" smtClean="0"/>
              <a:t>.</a:t>
            </a:r>
          </a:p>
          <a:p>
            <a:r>
              <a:rPr lang="en-US" dirty="0"/>
              <a:t>Potter, P. A., Perry, A. G., </a:t>
            </a:r>
            <a:r>
              <a:rPr lang="en-US" dirty="0" err="1"/>
              <a:t>Stockert</a:t>
            </a:r>
            <a:r>
              <a:rPr lang="en-US" dirty="0"/>
              <a:t>, P., &amp; Hall, A. (2016). Fundamentals of Nursing</a:t>
            </a:r>
            <a:r>
              <a:rPr lang="en-US" dirty="0" smtClean="0"/>
              <a:t>.</a:t>
            </a:r>
          </a:p>
          <a:p>
            <a:r>
              <a:rPr lang="en-US" dirty="0"/>
              <a:t>Ward, S. L., </a:t>
            </a:r>
            <a:r>
              <a:rPr lang="en-US" dirty="0" err="1"/>
              <a:t>Hisley</a:t>
            </a:r>
            <a:r>
              <a:rPr lang="en-US" dirty="0"/>
              <a:t>, S. M., Kennedy, A. M., &amp; In </a:t>
            </a:r>
            <a:r>
              <a:rPr lang="en-US" dirty="0" err="1"/>
              <a:t>LoGiudice</a:t>
            </a:r>
            <a:r>
              <a:rPr lang="en-US" dirty="0"/>
              <a:t>, B. (2016). Maternal-child nursing care: Optimizing outcomes for mothers, children, and families.</a:t>
            </a:r>
          </a:p>
        </p:txBody>
      </p:sp>
    </p:spTree>
    <p:extLst>
      <p:ext uri="{BB962C8B-B14F-4D97-AF65-F5344CB8AC3E}">
        <p14:creationId xmlns:p14="http://schemas.microsoft.com/office/powerpoint/2010/main" val="84792540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 Boardroom</Template>
  <TotalTime>91</TotalTime>
  <Words>1397</Words>
  <Application>Microsoft Office PowerPoint</Application>
  <PresentationFormat>Widescreen</PresentationFormat>
  <Paragraphs>98</Paragraphs>
  <Slides>10</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Century Gothic</vt:lpstr>
      <vt:lpstr>Wingdings 3</vt:lpstr>
      <vt:lpstr>Ion Boardroom</vt:lpstr>
      <vt:lpstr>Epinephrine Medication </vt:lpstr>
      <vt:lpstr>Medication overview</vt:lpstr>
      <vt:lpstr>Classification and all indications</vt:lpstr>
      <vt:lpstr>Recommended dosing guidelines</vt:lpstr>
      <vt:lpstr>Warnings and precautions</vt:lpstr>
      <vt:lpstr>Adverse Reactions</vt:lpstr>
      <vt:lpstr>Interventions for administration monitoring and effectiveness of medication</vt:lpstr>
      <vt:lpstr>Patient Education </vt:lpstr>
      <vt:lpstr>Teaching plan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Epinephrine Medication </dc:title>
  <dc:creator>mwololo samuel</dc:creator>
  <cp:lastModifiedBy>mwololo samuel</cp:lastModifiedBy>
  <cp:revision>13</cp:revision>
  <dcterms:created xsi:type="dcterms:W3CDTF">2018-07-19T19:48:04Z</dcterms:created>
  <dcterms:modified xsi:type="dcterms:W3CDTF">2018-07-19T21:19:51Z</dcterms:modified>
</cp:coreProperties>
</file>